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1"/>
  </p:notesMasterIdLst>
  <p:sldIdLst>
    <p:sldId id="331" r:id="rId5"/>
    <p:sldId id="347" r:id="rId6"/>
    <p:sldId id="332" r:id="rId7"/>
    <p:sldId id="349" r:id="rId8"/>
    <p:sldId id="350" r:id="rId9"/>
    <p:sldId id="351" r:id="rId10"/>
    <p:sldId id="352" r:id="rId11"/>
    <p:sldId id="354" r:id="rId12"/>
    <p:sldId id="363" r:id="rId13"/>
    <p:sldId id="355" r:id="rId14"/>
    <p:sldId id="356" r:id="rId15"/>
    <p:sldId id="357" r:id="rId16"/>
    <p:sldId id="358" r:id="rId17"/>
    <p:sldId id="362" r:id="rId18"/>
    <p:sldId id="360" r:id="rId19"/>
    <p:sldId id="361" r:id="rId2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31"/>
            <p14:sldId id="347"/>
            <p14:sldId id="332"/>
            <p14:sldId id="349"/>
            <p14:sldId id="350"/>
            <p14:sldId id="351"/>
            <p14:sldId id="352"/>
            <p14:sldId id="354"/>
            <p14:sldId id="363"/>
            <p14:sldId id="355"/>
            <p14:sldId id="356"/>
            <p14:sldId id="357"/>
            <p14:sldId id="358"/>
            <p14:sldId id="362"/>
            <p14:sldId id="360"/>
            <p14:sldId id="361"/>
          </p14:sldIdLst>
        </p14:section>
      </p14:sectionLst>
    </p:ext>
    <p:ext uri="{EFAFB233-063F-42B5-8137-9DF3F51BA10A}">
      <p15:sldGuideLst xmlns:p15="http://schemas.microsoft.com/office/powerpoint/2012/main">
        <p15:guide id="1" orient="horz" pos="2160" userDrawn="1">
          <p15:clr>
            <a:srgbClr val="A4A3A4"/>
          </p15:clr>
        </p15:guide>
        <p15:guide id="2" orient="horz" pos="255" userDrawn="1">
          <p15:clr>
            <a:srgbClr val="A4A3A4"/>
          </p15:clr>
        </p15:guide>
        <p15:guide id="3" orient="horz" pos="1139" userDrawn="1">
          <p15:clr>
            <a:srgbClr val="A4A3A4"/>
          </p15:clr>
        </p15:guide>
        <p15:guide id="4" orient="horz" pos="1095" userDrawn="1">
          <p15:clr>
            <a:srgbClr val="A4A3A4"/>
          </p15:clr>
        </p15:guide>
        <p15:guide id="5" orient="horz" pos="4065" userDrawn="1">
          <p15:clr>
            <a:srgbClr val="A4A3A4"/>
          </p15:clr>
        </p15:guide>
        <p15:guide id="6" orient="horz" pos="4201" userDrawn="1">
          <p15:clr>
            <a:srgbClr val="A4A3A4"/>
          </p15:clr>
        </p15:guide>
        <p15:guide id="7" pos="2880" userDrawn="1">
          <p15:clr>
            <a:srgbClr val="A4A3A4"/>
          </p15:clr>
        </p15:guide>
        <p15:guide id="8" pos="476" userDrawn="1">
          <p15:clr>
            <a:srgbClr val="A4A3A4"/>
          </p15:clr>
        </p15:guide>
        <p15:guide id="9" pos="5193" userDrawn="1">
          <p15:clr>
            <a:srgbClr val="A4A3A4"/>
          </p15:clr>
        </p15:guide>
        <p15:guide id="10" pos="54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849B"/>
    <a:srgbClr val="002060"/>
    <a:srgbClr val="475E9F"/>
    <a:srgbClr val="B5BED1"/>
    <a:srgbClr val="0000CC"/>
    <a:srgbClr val="005696"/>
    <a:srgbClr val="00518E"/>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44" autoAdjust="0"/>
    <p:restoredTop sz="96395" autoAdjust="0"/>
  </p:normalViewPr>
  <p:slideViewPr>
    <p:cSldViewPr showGuides="1">
      <p:cViewPr varScale="1">
        <p:scale>
          <a:sx n="111" d="100"/>
          <a:sy n="111" d="100"/>
        </p:scale>
        <p:origin x="1452" y="108"/>
      </p:cViewPr>
      <p:guideLst>
        <p:guide orient="horz" pos="2160"/>
        <p:guide orient="horz" pos="255"/>
        <p:guide orient="horz" pos="1139"/>
        <p:guide orient="horz" pos="1095"/>
        <p:guide orient="horz" pos="4065"/>
        <p:guide orient="horz" pos="4201"/>
        <p:guide pos="2880"/>
        <p:guide pos="476"/>
        <p:guide pos="5193"/>
        <p:guide pos="546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08/01/2024</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5226529"/>
            <a:ext cx="3240000" cy="1200000"/>
          </a:xfrm>
        </p:spPr>
        <p:txBody>
          <a:bodyPr anchor="b" anchorCtr="0"/>
          <a:lstStyle>
            <a:lvl1pPr>
              <a:defRPr sz="1150"/>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520" y="150567"/>
            <a:ext cx="5651510" cy="4646585"/>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3128061"/>
            <a:ext cx="8424000" cy="27696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504" y="239630"/>
            <a:ext cx="2879750" cy="2367686"/>
          </a:xfrm>
          <a:prstGeom prst="rect">
            <a:avLst/>
          </a:prstGeom>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2522624"/>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412776"/>
            <a:ext cx="9144000" cy="544642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59999" y="984000"/>
            <a:ext cx="8424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5990" indent="-39599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240000"/>
            <a:ext cx="5472000" cy="480000"/>
          </a:xfrm>
        </p:spPr>
        <p:txBody>
          <a:bodyPr/>
          <a:lstStyle>
            <a:lvl1pPr marL="107997" indent="-107997" algn="r">
              <a:spcAft>
                <a:spcPts val="0"/>
              </a:spcAft>
              <a:buFont typeface="+mj-lt"/>
              <a:buAutoNum type="arabicPeriod"/>
              <a:defRPr sz="750" b="1"/>
            </a:lvl1pPr>
            <a:lvl2pPr marL="107997" indent="-107997"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1200000"/>
            <a:ext cx="8424000" cy="96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2448000"/>
            <a:ext cx="8424000" cy="3432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6378000"/>
            <a:ext cx="1170000" cy="48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XX/XX/XXXX</a:t>
            </a:r>
            <a:endParaRPr lang="fr-FR" cap="all" dirty="0"/>
          </a:p>
        </p:txBody>
      </p:sp>
      <p:sp>
        <p:nvSpPr>
          <p:cNvPr id="5" name="Espace réservé du pied de page 4"/>
          <p:cNvSpPr>
            <a:spLocks noGrp="1"/>
          </p:cNvSpPr>
          <p:nvPr>
            <p:ph type="ftr" sz="quarter" idx="3"/>
          </p:nvPr>
        </p:nvSpPr>
        <p:spPr bwMode="gray">
          <a:xfrm>
            <a:off x="360000" y="6378000"/>
            <a:ext cx="5904000" cy="48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Intitulé de la direction ou de l’organisme rattaché</a:t>
            </a:r>
          </a:p>
        </p:txBody>
      </p:sp>
      <p:sp>
        <p:nvSpPr>
          <p:cNvPr id="6" name="Espace réservé du numéro de diapositive 5"/>
          <p:cNvSpPr>
            <a:spLocks noGrp="1"/>
          </p:cNvSpPr>
          <p:nvPr>
            <p:ph type="sldNum" sz="quarter" idx="4"/>
          </p:nvPr>
        </p:nvSpPr>
        <p:spPr bwMode="gray">
          <a:xfrm>
            <a:off x="6264000" y="6378000"/>
            <a:ext cx="1350000" cy="48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Image 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51520" y="144000"/>
            <a:ext cx="1007913" cy="82869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a:xfrm>
            <a:off x="1043608" y="2708920"/>
            <a:ext cx="7254000" cy="2725228"/>
          </a:xfrm>
        </p:spPr>
        <p:txBody>
          <a:bodyPr/>
          <a:lstStyle/>
          <a:p>
            <a:r>
              <a:rPr lang="fr-FR" dirty="0" smtClean="0">
                <a:solidFill>
                  <a:srgbClr val="475E9F"/>
                </a:solidFill>
                <a:latin typeface="Marianne" panose="02000000000000000000" pitchFamily="2" charset="0"/>
              </a:rPr>
              <a:t>Service en ligne orientation</a:t>
            </a:r>
          </a:p>
          <a:p>
            <a:endParaRPr lang="fr-FR" dirty="0">
              <a:solidFill>
                <a:srgbClr val="475E9F"/>
              </a:solidFill>
              <a:latin typeface="Marianne" panose="02000000000000000000" pitchFamily="2" charset="0"/>
            </a:endParaRPr>
          </a:p>
          <a:p>
            <a:pPr lvl="1"/>
            <a:r>
              <a:rPr lang="fr-FR" sz="2800" b="1" dirty="0" smtClean="0">
                <a:solidFill>
                  <a:srgbClr val="475E9F"/>
                </a:solidFill>
                <a:latin typeface="Marianne" panose="02000000000000000000" pitchFamily="2" charset="0"/>
              </a:rPr>
              <a:t>Comment demander sa voie </a:t>
            </a:r>
            <a:r>
              <a:rPr lang="fr-FR" sz="2800" b="1" dirty="0">
                <a:solidFill>
                  <a:srgbClr val="475E9F"/>
                </a:solidFill>
                <a:latin typeface="Marianne" panose="02000000000000000000" pitchFamily="2" charset="0"/>
              </a:rPr>
              <a:t>d’orientation après </a:t>
            </a:r>
            <a:r>
              <a:rPr lang="fr-FR" sz="2800" b="1" dirty="0" smtClean="0">
                <a:solidFill>
                  <a:srgbClr val="475E9F"/>
                </a:solidFill>
                <a:latin typeface="Marianne" panose="02000000000000000000" pitchFamily="2" charset="0"/>
              </a:rPr>
              <a:t>la 3</a:t>
            </a:r>
            <a:r>
              <a:rPr lang="fr-FR" sz="2800" b="1" baseline="30000" dirty="0" smtClean="0">
                <a:solidFill>
                  <a:srgbClr val="475E9F"/>
                </a:solidFill>
                <a:latin typeface="Marianne" panose="02000000000000000000" pitchFamily="2" charset="0"/>
              </a:rPr>
              <a:t>e </a:t>
            </a:r>
            <a:r>
              <a:rPr lang="fr-FR" sz="2800" b="1" dirty="0" smtClean="0">
                <a:solidFill>
                  <a:srgbClr val="475E9F"/>
                </a:solidFill>
                <a:latin typeface="Marianne" panose="02000000000000000000" pitchFamily="2" charset="0"/>
              </a:rPr>
              <a:t>?</a:t>
            </a:r>
          </a:p>
          <a:p>
            <a:pPr lvl="1"/>
            <a:endParaRPr lang="fr-FR" sz="2800" b="1" dirty="0">
              <a:solidFill>
                <a:srgbClr val="475E9F"/>
              </a:solidFill>
              <a:latin typeface="Marianne" panose="02000000000000000000" pitchFamily="2" charset="0"/>
            </a:endParaRPr>
          </a:p>
          <a:p>
            <a:pPr lvl="1"/>
            <a:r>
              <a:rPr lang="fr-FR" sz="2400" b="1" i="1" dirty="0" smtClean="0">
                <a:solidFill>
                  <a:srgbClr val="475E9F"/>
                </a:solidFill>
                <a:latin typeface="Marianne" panose="02000000000000000000" pitchFamily="2" charset="0"/>
              </a:rPr>
              <a:t>Dialogue avec le conseil de classe</a:t>
            </a:r>
          </a:p>
          <a:p>
            <a:pPr lvl="1"/>
            <a:endParaRPr lang="fr-FR" sz="2800" b="1" dirty="0" smtClean="0"/>
          </a:p>
          <a:p>
            <a:pPr lvl="1"/>
            <a:endParaRPr lang="fr-FR" sz="3200" b="1" baseline="30000" dirty="0"/>
          </a:p>
          <a:p>
            <a:endParaRPr lang="fr-FR" dirty="0"/>
          </a:p>
        </p:txBody>
      </p:sp>
      <p:sp>
        <p:nvSpPr>
          <p:cNvPr id="7" name="Espace réservé de la date 6"/>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 Demander sa voie d’orientation après la 3</a:t>
            </a:r>
            <a:r>
              <a:rPr lang="fr-FR" sz="2000" baseline="30000" dirty="0" smtClean="0">
                <a:solidFill>
                  <a:srgbClr val="475E9F"/>
                </a:solidFill>
                <a:latin typeface="Marianne" panose="02000000000000000000" pitchFamily="2" charset="0"/>
              </a:rPr>
              <a:t>e</a:t>
            </a:r>
            <a:endParaRPr lang="fr-FR" sz="2000" dirty="0" smtClean="0">
              <a:solidFill>
                <a:srgbClr val="475E9F"/>
              </a:solidFill>
              <a:latin typeface="Marianne" panose="02000000000000000000" pitchFamily="2" charset="0"/>
            </a:endParaRPr>
          </a:p>
        </p:txBody>
      </p:sp>
      <p:sp>
        <p:nvSpPr>
          <p:cNvPr id="9" name="Titre 8"/>
          <p:cNvSpPr>
            <a:spLocks noGrp="1"/>
          </p:cNvSpPr>
          <p:nvPr>
            <p:ph type="title"/>
          </p:nvPr>
        </p:nvSpPr>
        <p:spPr>
          <a:xfrm>
            <a:off x="1172762" y="1151897"/>
            <a:ext cx="7143653"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Le bouton </a:t>
            </a:r>
            <a:r>
              <a:rPr lang="fr-FR" sz="1800" dirty="0" smtClean="0">
                <a:solidFill>
                  <a:srgbClr val="31849B"/>
                </a:solidFill>
                <a:latin typeface="Marianne" panose="02000000000000000000" pitchFamily="2" charset="0"/>
              </a:rPr>
              <a:t>+ </a:t>
            </a:r>
            <a:r>
              <a:rPr lang="fr-FR" sz="1800" dirty="0">
                <a:solidFill>
                  <a:srgbClr val="31849B"/>
                </a:solidFill>
                <a:latin typeface="Marianne" panose="02000000000000000000" pitchFamily="2" charset="0"/>
              </a:rPr>
              <a:t>Ajouter une </a:t>
            </a:r>
            <a:r>
              <a:rPr lang="fr-FR" sz="1800" dirty="0" smtClean="0">
                <a:solidFill>
                  <a:srgbClr val="31849B"/>
                </a:solidFill>
                <a:latin typeface="Marianne" panose="02000000000000000000" pitchFamily="2" charset="0"/>
              </a:rPr>
              <a:t>intention </a:t>
            </a:r>
            <a:r>
              <a:rPr lang="fr-FR" sz="1800" dirty="0">
                <a:solidFill>
                  <a:srgbClr val="31849B"/>
                </a:solidFill>
                <a:latin typeface="Marianne" panose="02000000000000000000" pitchFamily="2" charset="0"/>
              </a:rPr>
              <a:t>ouvre une pop-up qui permet la sélection d’une voie </a:t>
            </a:r>
            <a:r>
              <a:rPr lang="fr-FR" sz="1800" dirty="0" smtClean="0">
                <a:solidFill>
                  <a:srgbClr val="31849B"/>
                </a:solidFill>
                <a:latin typeface="Marianne" panose="02000000000000000000" pitchFamily="2" charset="0"/>
              </a:rPr>
              <a:t>d’orientation</a:t>
            </a:r>
            <a:endParaRPr lang="fr-FR" sz="1800" dirty="0">
              <a:solidFill>
                <a:srgbClr val="31849B"/>
              </a:solidFill>
              <a:latin typeface="Marianne" panose="02000000000000000000" pitchFamily="2" charset="0"/>
            </a:endParaRPr>
          </a:p>
        </p:txBody>
      </p:sp>
      <p:pic>
        <p:nvPicPr>
          <p:cNvPr id="10" name="Image 9"/>
          <p:cNvPicPr>
            <a:picLocks noChangeAspect="1"/>
          </p:cNvPicPr>
          <p:nvPr/>
        </p:nvPicPr>
        <p:blipFill>
          <a:blip r:embed="rId2"/>
          <a:stretch>
            <a:fillRect/>
          </a:stretch>
        </p:blipFill>
        <p:spPr>
          <a:xfrm>
            <a:off x="1685327" y="1655953"/>
            <a:ext cx="5896800" cy="4680000"/>
          </a:xfrm>
          <a:prstGeom prst="rect">
            <a:avLst/>
          </a:prstGeom>
        </p:spPr>
      </p:pic>
    </p:spTree>
    <p:extLst>
      <p:ext uri="{BB962C8B-B14F-4D97-AF65-F5344CB8AC3E}">
        <p14:creationId xmlns:p14="http://schemas.microsoft.com/office/powerpoint/2010/main" val="5559658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 Demander sa voie d’orientation après la 3</a:t>
            </a:r>
            <a:r>
              <a:rPr lang="fr-FR" sz="2000" baseline="30000" dirty="0" smtClean="0">
                <a:solidFill>
                  <a:srgbClr val="475E9F"/>
                </a:solidFill>
                <a:latin typeface="Marianne" panose="02000000000000000000" pitchFamily="2" charset="0"/>
              </a:rPr>
              <a:t>e</a:t>
            </a:r>
            <a:endParaRPr lang="fr-FR" sz="2000" dirty="0" smtClean="0">
              <a:solidFill>
                <a:srgbClr val="475E9F"/>
              </a:solidFill>
              <a:latin typeface="Marianne" panose="02000000000000000000" pitchFamily="2" charset="0"/>
            </a:endParaRPr>
          </a:p>
        </p:txBody>
      </p:sp>
      <p:sp>
        <p:nvSpPr>
          <p:cNvPr id="9" name="Titre 8"/>
          <p:cNvSpPr>
            <a:spLocks noGrp="1"/>
          </p:cNvSpPr>
          <p:nvPr>
            <p:ph type="title"/>
          </p:nvPr>
        </p:nvSpPr>
        <p:spPr>
          <a:xfrm>
            <a:off x="1181730" y="1369141"/>
            <a:ext cx="7017270"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rPr>
              <a:t>La sélection d’une voie se fait dans l’ordre de préférence, il est possible de les modifier jusqu’à la fermeture du service en ligne Orientation à la date indiquée par le chef d’établissement</a:t>
            </a:r>
            <a:r>
              <a:rPr lang="fr-FR" sz="1800" dirty="0" smtClean="0">
                <a:solidFill>
                  <a:srgbClr val="31849B"/>
                </a:solidFill>
              </a:rPr>
              <a:t>.</a:t>
            </a:r>
            <a:r>
              <a:rPr lang="fr-FR" sz="1800" dirty="0">
                <a:solidFill>
                  <a:srgbClr val="31849B"/>
                </a:solidFill>
              </a:rPr>
              <a:t/>
            </a:r>
            <a:br>
              <a:rPr lang="fr-FR" sz="1800" dirty="0">
                <a:solidFill>
                  <a:srgbClr val="31849B"/>
                </a:solidFill>
              </a:rPr>
            </a:br>
            <a:endParaRPr lang="fr-FR" sz="1800" dirty="0">
              <a:solidFill>
                <a:srgbClr val="31849B"/>
              </a:solidFill>
              <a:latin typeface="Marianne" panose="02000000000000000000" pitchFamily="2" charset="0"/>
            </a:endParaRPr>
          </a:p>
        </p:txBody>
      </p:sp>
      <p:pic>
        <p:nvPicPr>
          <p:cNvPr id="7" name="Image 6"/>
          <p:cNvPicPr>
            <a:picLocks noChangeAspect="1"/>
          </p:cNvPicPr>
          <p:nvPr/>
        </p:nvPicPr>
        <p:blipFill>
          <a:blip r:embed="rId2"/>
          <a:stretch>
            <a:fillRect/>
          </a:stretch>
        </p:blipFill>
        <p:spPr>
          <a:xfrm>
            <a:off x="313161" y="2016417"/>
            <a:ext cx="8236363" cy="3708000"/>
          </a:xfrm>
          <a:prstGeom prst="rect">
            <a:avLst/>
          </a:prstGeom>
        </p:spPr>
      </p:pic>
    </p:spTree>
    <p:extLst>
      <p:ext uri="{BB962C8B-B14F-4D97-AF65-F5344CB8AC3E}">
        <p14:creationId xmlns:p14="http://schemas.microsoft.com/office/powerpoint/2010/main" val="40173893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smtClean="0">
                <a:solidFill>
                  <a:srgbClr val="475E9F"/>
                </a:solidFill>
                <a:latin typeface="Marianne" panose="02000000000000000000" pitchFamily="2" charset="0"/>
              </a:rPr>
              <a:t>2023-2024</a:t>
            </a:r>
            <a:endParaRPr lang="fr-FR" sz="800" cap="all" dirty="0">
              <a:solidFill>
                <a:srgbClr val="475E9F"/>
              </a:solidFill>
              <a:latin typeface="Marianne" panose="02000000000000000000" pitchFamily="2" charset="0"/>
            </a:endParaRPr>
          </a:p>
        </p:txBody>
      </p:sp>
      <p:sp>
        <p:nvSpPr>
          <p:cNvPr id="2" name="ZoneTexte 1"/>
          <p:cNvSpPr txBox="1"/>
          <p:nvPr/>
        </p:nvSpPr>
        <p:spPr>
          <a:xfrm>
            <a:off x="1" y="1628800"/>
            <a:ext cx="9143999" cy="4893647"/>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Valider </a:t>
            </a:r>
            <a:r>
              <a:rPr lang="fr-FR" sz="3200" b="1" dirty="0">
                <a:solidFill>
                  <a:schemeClr val="bg1"/>
                </a:solidFill>
                <a:latin typeface="Marianne" panose="02000000000000000000" pitchFamily="2" charset="0"/>
              </a:rPr>
              <a:t>l</a:t>
            </a:r>
            <a:r>
              <a:rPr lang="fr-FR" sz="3200" b="1" dirty="0" smtClean="0">
                <a:solidFill>
                  <a:schemeClr val="bg1"/>
                </a:solidFill>
                <a:latin typeface="Marianne" panose="02000000000000000000" pitchFamily="2" charset="0"/>
              </a:rPr>
              <a:t>es demandes d’orientation</a:t>
            </a:r>
            <a:endParaRPr lang="fr-FR" sz="3200" b="1"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9273290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Valider les demandes d’orientation</a:t>
            </a:r>
          </a:p>
        </p:txBody>
      </p:sp>
      <p:pic>
        <p:nvPicPr>
          <p:cNvPr id="8" name="Image 7"/>
          <p:cNvPicPr>
            <a:picLocks noChangeAspect="1"/>
          </p:cNvPicPr>
          <p:nvPr/>
        </p:nvPicPr>
        <p:blipFill>
          <a:blip r:embed="rId2"/>
          <a:stretch>
            <a:fillRect/>
          </a:stretch>
        </p:blipFill>
        <p:spPr>
          <a:xfrm>
            <a:off x="1956087" y="726000"/>
            <a:ext cx="6305215" cy="5652000"/>
          </a:xfrm>
          <a:prstGeom prst="rect">
            <a:avLst/>
          </a:prstGeom>
        </p:spPr>
      </p:pic>
      <p:sp>
        <p:nvSpPr>
          <p:cNvPr id="9" name="Titre 8"/>
          <p:cNvSpPr>
            <a:spLocks noGrp="1"/>
          </p:cNvSpPr>
          <p:nvPr>
            <p:ph type="title"/>
          </p:nvPr>
        </p:nvSpPr>
        <p:spPr>
          <a:xfrm>
            <a:off x="539552" y="4149080"/>
            <a:ext cx="3600400" cy="509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Le récapitulatif des </a:t>
            </a:r>
            <a:r>
              <a:rPr lang="fr-FR" sz="1800" dirty="0" smtClean="0">
                <a:solidFill>
                  <a:srgbClr val="31849B"/>
                </a:solidFill>
                <a:latin typeface="Marianne" panose="02000000000000000000" pitchFamily="2" charset="0"/>
              </a:rPr>
              <a:t>demandes doit </a:t>
            </a:r>
            <a:r>
              <a:rPr lang="fr-FR" sz="1800" dirty="0">
                <a:solidFill>
                  <a:srgbClr val="31849B"/>
                </a:solidFill>
                <a:latin typeface="Marianne" panose="02000000000000000000" pitchFamily="2" charset="0"/>
              </a:rPr>
              <a:t>être validé pour être enregistré.</a:t>
            </a:r>
          </a:p>
        </p:txBody>
      </p:sp>
    </p:spTree>
    <p:extLst>
      <p:ext uri="{BB962C8B-B14F-4D97-AF65-F5344CB8AC3E}">
        <p14:creationId xmlns:p14="http://schemas.microsoft.com/office/powerpoint/2010/main" val="26756681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Image 9"/>
          <p:cNvPicPr>
            <a:picLocks noChangeAspect="1"/>
          </p:cNvPicPr>
          <p:nvPr/>
        </p:nvPicPr>
        <p:blipFill>
          <a:blip r:embed="rId2"/>
          <a:stretch>
            <a:fillRect/>
          </a:stretch>
        </p:blipFill>
        <p:spPr>
          <a:xfrm>
            <a:off x="1835696" y="747783"/>
            <a:ext cx="7124886" cy="5436000"/>
          </a:xfrm>
          <a:prstGeom prst="rect">
            <a:avLst/>
          </a:prstGeom>
        </p:spPr>
      </p:pic>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Valider les demandes d’orientation</a:t>
            </a:r>
          </a:p>
        </p:txBody>
      </p:sp>
      <p:sp>
        <p:nvSpPr>
          <p:cNvPr id="8" name="Rectangle 7"/>
          <p:cNvSpPr/>
          <p:nvPr/>
        </p:nvSpPr>
        <p:spPr>
          <a:xfrm>
            <a:off x="323528" y="2996952"/>
            <a:ext cx="2906269" cy="2880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smtClean="0">
                <a:solidFill>
                  <a:srgbClr val="31849B"/>
                </a:solidFill>
                <a:latin typeface="Marianne" panose="02000000000000000000" pitchFamily="2" charset="0"/>
              </a:rPr>
              <a:t>Un courriel </a:t>
            </a:r>
            <a:r>
              <a:rPr lang="fr-FR" sz="1600" b="1" dirty="0">
                <a:solidFill>
                  <a:srgbClr val="31849B"/>
                </a:solidFill>
                <a:latin typeface="Marianne" panose="02000000000000000000" pitchFamily="2" charset="0"/>
              </a:rPr>
              <a:t>avec le récapitulatif des intentions d’orientation </a:t>
            </a:r>
            <a:r>
              <a:rPr lang="fr-FR" sz="1600" b="1" dirty="0" smtClean="0">
                <a:solidFill>
                  <a:srgbClr val="31849B"/>
                </a:solidFill>
                <a:latin typeface="Marianne" panose="02000000000000000000" pitchFamily="2" charset="0"/>
              </a:rPr>
              <a:t>validées</a:t>
            </a:r>
            <a:r>
              <a:rPr lang="fr-FR" sz="1600" b="1" dirty="0">
                <a:solidFill>
                  <a:srgbClr val="31849B"/>
                </a:solidFill>
                <a:latin typeface="Marianne" panose="02000000000000000000" pitchFamily="2" charset="0"/>
              </a:rPr>
              <a:t> est transmis à chaque représentant </a:t>
            </a:r>
            <a:r>
              <a:rPr lang="fr-FR" sz="1600" b="1" dirty="0" smtClean="0">
                <a:solidFill>
                  <a:srgbClr val="31849B"/>
                </a:solidFill>
                <a:latin typeface="Marianne" panose="02000000000000000000" pitchFamily="2" charset="0"/>
              </a:rPr>
              <a:t>légal. </a:t>
            </a:r>
          </a:p>
          <a:p>
            <a:endParaRPr lang="fr-FR" sz="1600" b="1" dirty="0">
              <a:solidFill>
                <a:srgbClr val="31849B"/>
              </a:solidFill>
              <a:latin typeface="Marianne" panose="02000000000000000000" pitchFamily="2" charset="0"/>
            </a:endParaRPr>
          </a:p>
          <a:p>
            <a:r>
              <a:rPr lang="fr-FR" sz="1600" b="1" dirty="0" smtClean="0">
                <a:solidFill>
                  <a:srgbClr val="31849B"/>
                </a:solidFill>
                <a:latin typeface="Marianne" panose="02000000000000000000" pitchFamily="2" charset="0"/>
              </a:rPr>
              <a:t>Les intentions peuvent être modifiées jusqu’à la fermeture du service</a:t>
            </a:r>
            <a:r>
              <a:rPr lang="fr-FR" sz="1600" b="1" dirty="0" smtClean="0">
                <a:solidFill>
                  <a:srgbClr val="31849B"/>
                </a:solidFill>
              </a:rPr>
              <a:t>. </a:t>
            </a:r>
            <a:endParaRPr lang="fr-FR" sz="1600" b="1" dirty="0">
              <a:solidFill>
                <a:srgbClr val="31849B"/>
              </a:solidFill>
            </a:endParaRPr>
          </a:p>
        </p:txBody>
      </p:sp>
    </p:spTree>
    <p:extLst>
      <p:ext uri="{BB962C8B-B14F-4D97-AF65-F5344CB8AC3E}">
        <p14:creationId xmlns:p14="http://schemas.microsoft.com/office/powerpoint/2010/main" val="12440454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smtClean="0">
                <a:solidFill>
                  <a:srgbClr val="475E9F"/>
                </a:solidFill>
                <a:latin typeface="Marianne" panose="02000000000000000000" pitchFamily="2" charset="0"/>
              </a:rPr>
              <a:t>2023-2024</a:t>
            </a:r>
            <a:endParaRPr lang="fr-FR" sz="800" cap="all" dirty="0">
              <a:solidFill>
                <a:srgbClr val="475E9F"/>
              </a:solidFill>
              <a:latin typeface="Marianne" panose="02000000000000000000" pitchFamily="2" charset="0"/>
            </a:endParaRPr>
          </a:p>
        </p:txBody>
      </p:sp>
      <p:sp>
        <p:nvSpPr>
          <p:cNvPr id="2" name="ZoneTexte 1"/>
          <p:cNvSpPr txBox="1"/>
          <p:nvPr/>
        </p:nvSpPr>
        <p:spPr>
          <a:xfrm>
            <a:off x="-2340" y="1484353"/>
            <a:ext cx="9143999" cy="501675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Prendre connaissance de l’avis du conseil de classe</a:t>
            </a:r>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5256067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056674"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Prendre connaissance de l’avis du conseil de classe</a:t>
            </a:r>
          </a:p>
        </p:txBody>
      </p:sp>
      <p:sp>
        <p:nvSpPr>
          <p:cNvPr id="2" name="Rectangle 1"/>
          <p:cNvSpPr/>
          <p:nvPr/>
        </p:nvSpPr>
        <p:spPr>
          <a:xfrm>
            <a:off x="755576" y="905896"/>
            <a:ext cx="7920880" cy="923330"/>
          </a:xfrm>
          <a:prstGeom prst="rect">
            <a:avLst/>
          </a:prstGeom>
        </p:spPr>
        <p:txBody>
          <a:bodyPr wrap="square">
            <a:spAutoFit/>
          </a:bodyPr>
          <a:lstStyle/>
          <a:p>
            <a:r>
              <a:rPr lang="fr-FR" b="1" dirty="0">
                <a:solidFill>
                  <a:srgbClr val="31849B"/>
                </a:solidFill>
                <a:latin typeface="Marianne" panose="02000000000000000000" pitchFamily="2" charset="0"/>
              </a:rPr>
              <a:t>L’accusé de réception des avis du conseil de </a:t>
            </a:r>
            <a:r>
              <a:rPr lang="fr-FR" b="1">
                <a:solidFill>
                  <a:srgbClr val="31849B"/>
                </a:solidFill>
                <a:latin typeface="Marianne" panose="02000000000000000000" pitchFamily="2" charset="0"/>
              </a:rPr>
              <a:t>classe </a:t>
            </a:r>
            <a:r>
              <a:rPr lang="fr-FR" b="1" smtClean="0">
                <a:solidFill>
                  <a:srgbClr val="31849B"/>
                </a:solidFill>
                <a:latin typeface="Marianne" panose="02000000000000000000" pitchFamily="2" charset="0"/>
              </a:rPr>
              <a:t>peut </a:t>
            </a:r>
            <a:r>
              <a:rPr lang="fr-FR" b="1" dirty="0">
                <a:solidFill>
                  <a:srgbClr val="31849B"/>
                </a:solidFill>
                <a:latin typeface="Marianne" panose="02000000000000000000" pitchFamily="2" charset="0"/>
              </a:rPr>
              <a:t>être effectué indifféremment par l’un ou l’autre des représentants légaux</a:t>
            </a:r>
            <a:r>
              <a:rPr lang="fr-FR" dirty="0">
                <a:solidFill>
                  <a:srgbClr val="31849B"/>
                </a:solidFill>
                <a:latin typeface="Marianne" panose="02000000000000000000" pitchFamily="2" charset="0"/>
              </a:rPr>
              <a:t>.</a:t>
            </a:r>
          </a:p>
          <a:p>
            <a:endParaRPr lang="fr-FR" dirty="0">
              <a:latin typeface="Marianne" panose="02000000000000000000" pitchFamily="2" charset="0"/>
            </a:endParaRPr>
          </a:p>
        </p:txBody>
      </p:sp>
      <p:pic>
        <p:nvPicPr>
          <p:cNvPr id="7" name="Image 6"/>
          <p:cNvPicPr>
            <a:picLocks noChangeAspect="1"/>
          </p:cNvPicPr>
          <p:nvPr/>
        </p:nvPicPr>
        <p:blipFill>
          <a:blip r:embed="rId2"/>
          <a:stretch>
            <a:fillRect/>
          </a:stretch>
        </p:blipFill>
        <p:spPr>
          <a:xfrm>
            <a:off x="1006177" y="1700808"/>
            <a:ext cx="7192823" cy="4536000"/>
          </a:xfrm>
          <a:prstGeom prst="rect">
            <a:avLst/>
          </a:prstGeom>
        </p:spPr>
      </p:pic>
    </p:spTree>
    <p:extLst>
      <p:ext uri="{BB962C8B-B14F-4D97-AF65-F5344CB8AC3E}">
        <p14:creationId xmlns:p14="http://schemas.microsoft.com/office/powerpoint/2010/main" val="7156524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smtClean="0">
                <a:solidFill>
                  <a:srgbClr val="475E9F"/>
                </a:solidFill>
                <a:latin typeface="Marianne" panose="02000000000000000000" pitchFamily="2" charset="0"/>
              </a:rPr>
              <a:t>2023-2024</a:t>
            </a:r>
            <a:endParaRPr lang="fr-FR" sz="800" cap="all" dirty="0">
              <a:solidFill>
                <a:srgbClr val="475E9F"/>
              </a:solidFill>
              <a:latin typeface="Marianne" panose="02000000000000000000" pitchFamily="2" charset="0"/>
            </a:endParaRPr>
          </a:p>
        </p:txBody>
      </p:sp>
      <p:sp>
        <p:nvSpPr>
          <p:cNvPr id="2" name="ZoneTexte 1"/>
          <p:cNvSpPr txBox="1"/>
          <p:nvPr/>
        </p:nvSpPr>
        <p:spPr>
          <a:xfrm>
            <a:off x="0" y="1124744"/>
            <a:ext cx="9143999" cy="5386090"/>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Se connecter au service en ligne Orientation</a:t>
            </a:r>
          </a:p>
          <a:p>
            <a:endParaRPr lang="fr-FR" sz="3200" b="1" dirty="0" smtClean="0">
              <a:solidFill>
                <a:schemeClr val="bg1"/>
              </a:solidFill>
              <a:latin typeface="Marianne" panose="02000000000000000000" pitchFamily="2" charset="0"/>
            </a:endParaRPr>
          </a:p>
          <a:p>
            <a:r>
              <a:rPr lang="fr-FR" sz="2400" b="1" dirty="0" smtClean="0">
                <a:solidFill>
                  <a:schemeClr val="bg1"/>
                </a:solidFill>
                <a:latin typeface="Marianne" panose="02000000000000000000" pitchFamily="2" charset="0"/>
              </a:rPr>
              <a:t>Compatible avec tous types de supports, tablettes,    smartphones, ordinateurs</a:t>
            </a:r>
          </a:p>
          <a:p>
            <a:endParaRPr lang="fr-FR" sz="2400" b="1" dirty="0" smtClean="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endParaRPr lang="fr-FR" sz="2400" b="1"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8707265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128792"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Se connecter au service en ligne Orientation</a:t>
            </a:r>
            <a:endParaRPr lang="fr-FR" sz="2000" dirty="0">
              <a:solidFill>
                <a:srgbClr val="475E9F"/>
              </a:solidFill>
              <a:latin typeface="Marianne" panose="02000000000000000000" pitchFamily="2" charset="0"/>
            </a:endParaRPr>
          </a:p>
        </p:txBody>
      </p:sp>
      <p:sp>
        <p:nvSpPr>
          <p:cNvPr id="9" name="Titre 8"/>
          <p:cNvSpPr>
            <a:spLocks noGrp="1"/>
          </p:cNvSpPr>
          <p:nvPr>
            <p:ph type="title"/>
          </p:nvPr>
        </p:nvSpPr>
        <p:spPr>
          <a:xfrm>
            <a:off x="611560" y="898021"/>
            <a:ext cx="8367834" cy="1605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endParaRPr lang="fr-FR" b="1" dirty="0" smtClean="0">
              <a:solidFill>
                <a:srgbClr val="000000"/>
              </a:solidFill>
            </a:endParaRPr>
          </a:p>
          <a:p>
            <a:pPr marL="0" indent="0" defTabSz="1219170">
              <a:buNone/>
            </a:pPr>
            <a:r>
              <a:rPr lang="fr-FR" sz="1800" dirty="0" smtClean="0">
                <a:solidFill>
                  <a:srgbClr val="31849B"/>
                </a:solidFill>
                <a:latin typeface="Marianne" panose="02000000000000000000" pitchFamily="2" charset="0"/>
              </a:rPr>
              <a:t>Le compte du représentant légal permet de faire les demandes d’orientation et de prendre connaissance de l’avis du conseil de classe. </a:t>
            </a:r>
            <a:br>
              <a:rPr lang="fr-FR" sz="1800" dirty="0" smtClean="0">
                <a:solidFill>
                  <a:srgbClr val="31849B"/>
                </a:solidFill>
                <a:latin typeface="Marianne" panose="02000000000000000000" pitchFamily="2" charset="0"/>
              </a:rPr>
            </a:b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Le compte de l’élève permet uniquement de lire les demandes indiquées et l’avis du conseil de classe</a:t>
            </a:r>
            <a:r>
              <a:rPr lang="fr-FR" sz="1600" dirty="0" smtClean="0">
                <a:solidFill>
                  <a:srgbClr val="31849B"/>
                </a:solidFill>
                <a:latin typeface="Marianne" panose="02000000000000000000" pitchFamily="2" charset="0"/>
              </a:rPr>
              <a:t>.</a:t>
            </a:r>
            <a:endParaRPr lang="fr-FR" sz="2400" dirty="0">
              <a:solidFill>
                <a:srgbClr val="31849B"/>
              </a:solidFill>
              <a:latin typeface="Marianne" panose="02000000000000000000" pitchFamily="2" charset="0"/>
            </a:endParaRPr>
          </a:p>
        </p:txBody>
      </p:sp>
      <p:pic>
        <p:nvPicPr>
          <p:cNvPr id="10" name="Image 9"/>
          <p:cNvPicPr>
            <a:picLocks noChangeAspect="1"/>
          </p:cNvPicPr>
          <p:nvPr/>
        </p:nvPicPr>
        <p:blipFill>
          <a:blip r:embed="rId2"/>
          <a:stretch>
            <a:fillRect/>
          </a:stretch>
        </p:blipFill>
        <p:spPr>
          <a:xfrm>
            <a:off x="539552" y="2606831"/>
            <a:ext cx="8166875" cy="3564000"/>
          </a:xfrm>
          <a:prstGeom prst="rect">
            <a:avLst/>
          </a:prstGeom>
        </p:spPr>
      </p:pic>
    </p:spTree>
    <p:extLst>
      <p:ext uri="{BB962C8B-B14F-4D97-AF65-F5344CB8AC3E}">
        <p14:creationId xmlns:p14="http://schemas.microsoft.com/office/powerpoint/2010/main" val="19413495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128792"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Se connecter au service en ligne Orientation</a:t>
            </a:r>
            <a:endParaRPr lang="fr-FR" sz="2000" dirty="0">
              <a:solidFill>
                <a:srgbClr val="475E9F"/>
              </a:solidFill>
              <a:latin typeface="Marianne" panose="02000000000000000000" pitchFamily="2" charset="0"/>
            </a:endParaRPr>
          </a:p>
        </p:txBody>
      </p:sp>
      <p:sp>
        <p:nvSpPr>
          <p:cNvPr id="9" name="Titre 8"/>
          <p:cNvSpPr>
            <a:spLocks noGrp="1"/>
          </p:cNvSpPr>
          <p:nvPr>
            <p:ph type="title"/>
          </p:nvPr>
        </p:nvSpPr>
        <p:spPr>
          <a:xfrm>
            <a:off x="776166" y="1196752"/>
            <a:ext cx="8367834" cy="1296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r>
              <a:rPr lang="fr-FR" sz="1800" dirty="0">
                <a:solidFill>
                  <a:srgbClr val="31849B"/>
                </a:solidFill>
                <a:latin typeface="Marianne" panose="02000000000000000000" pitchFamily="2" charset="0"/>
              </a:rPr>
              <a:t>Connexion au portail Scolarité services avec mon compte </a:t>
            </a:r>
            <a:r>
              <a:rPr lang="fr-FR" sz="1800" dirty="0" err="1" smtClean="0">
                <a:solidFill>
                  <a:srgbClr val="31849B"/>
                </a:solidFill>
                <a:latin typeface="Marianne" panose="02000000000000000000" pitchFamily="2" charset="0"/>
              </a:rPr>
              <a:t>EduConnect</a:t>
            </a:r>
            <a:r>
              <a:rPr lang="fr-FR" sz="1800" dirty="0" smtClean="0">
                <a:solidFill>
                  <a:srgbClr val="31849B"/>
                </a:solidFill>
                <a:latin typeface="Marianne" panose="02000000000000000000" pitchFamily="2" charset="0"/>
              </a:rPr>
              <a:t>,</a:t>
            </a:r>
            <a:br>
              <a:rPr lang="fr-FR" sz="1800" dirty="0" smtClean="0">
                <a:solidFill>
                  <a:srgbClr val="31849B"/>
                </a:solidFill>
                <a:latin typeface="Marianne" panose="02000000000000000000" pitchFamily="2" charset="0"/>
              </a:rPr>
            </a:b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l’identifiant </a:t>
            </a:r>
            <a:r>
              <a:rPr lang="fr-FR" sz="1800" dirty="0">
                <a:solidFill>
                  <a:srgbClr val="31849B"/>
                </a:solidFill>
                <a:latin typeface="Marianne" panose="02000000000000000000" pitchFamily="2" charset="0"/>
              </a:rPr>
              <a:t>et le mot de passe  transmis par le chef d’établissement</a:t>
            </a:r>
          </a:p>
        </p:txBody>
      </p:sp>
      <p:pic>
        <p:nvPicPr>
          <p:cNvPr id="7" name="Image 6"/>
          <p:cNvPicPr>
            <a:picLocks noChangeAspect="1"/>
          </p:cNvPicPr>
          <p:nvPr/>
        </p:nvPicPr>
        <p:blipFill>
          <a:blip r:embed="rId2"/>
          <a:stretch>
            <a:fillRect/>
          </a:stretch>
        </p:blipFill>
        <p:spPr>
          <a:xfrm>
            <a:off x="1152161" y="2130000"/>
            <a:ext cx="6461839" cy="4248000"/>
          </a:xfrm>
          <a:prstGeom prst="rect">
            <a:avLst/>
          </a:prstGeom>
        </p:spPr>
      </p:pic>
    </p:spTree>
    <p:extLst>
      <p:ext uri="{BB962C8B-B14F-4D97-AF65-F5344CB8AC3E}">
        <p14:creationId xmlns:p14="http://schemas.microsoft.com/office/powerpoint/2010/main" val="8448691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Se connecter au service en ligne Orientation</a:t>
            </a:r>
            <a:endParaRPr lang="fr-FR" sz="2000" dirty="0">
              <a:solidFill>
                <a:srgbClr val="475E9F"/>
              </a:solidFill>
              <a:latin typeface="Marianne" panose="02000000000000000000" pitchFamily="2" charset="0"/>
            </a:endParaRPr>
          </a:p>
        </p:txBody>
      </p:sp>
      <p:sp>
        <p:nvSpPr>
          <p:cNvPr id="9" name="Titre 8"/>
          <p:cNvSpPr>
            <a:spLocks noGrp="1"/>
          </p:cNvSpPr>
          <p:nvPr>
            <p:ph type="title"/>
          </p:nvPr>
        </p:nvSpPr>
        <p:spPr>
          <a:xfrm>
            <a:off x="1043608" y="908720"/>
            <a:ext cx="6151390" cy="864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Accès aux services en ligne dans le menu Mes </a:t>
            </a:r>
            <a:r>
              <a:rPr lang="fr-FR" sz="1800" dirty="0" smtClean="0">
                <a:solidFill>
                  <a:srgbClr val="31849B"/>
                </a:solidFill>
                <a:latin typeface="Marianne" panose="02000000000000000000" pitchFamily="2" charset="0"/>
              </a:rPr>
              <a:t>services</a:t>
            </a:r>
            <a:endParaRPr lang="fr-FR" sz="1800" dirty="0">
              <a:solidFill>
                <a:srgbClr val="31849B"/>
              </a:solidFill>
            </a:endParaRPr>
          </a:p>
        </p:txBody>
      </p:sp>
      <p:pic>
        <p:nvPicPr>
          <p:cNvPr id="10" name="Image 9"/>
          <p:cNvPicPr>
            <a:picLocks noChangeAspect="1"/>
          </p:cNvPicPr>
          <p:nvPr/>
        </p:nvPicPr>
        <p:blipFill>
          <a:blip r:embed="rId2"/>
          <a:stretch>
            <a:fillRect/>
          </a:stretch>
        </p:blipFill>
        <p:spPr>
          <a:xfrm>
            <a:off x="1187624" y="1722853"/>
            <a:ext cx="6327044" cy="4644000"/>
          </a:xfrm>
          <a:prstGeom prst="rect">
            <a:avLst/>
          </a:prstGeom>
        </p:spPr>
      </p:pic>
    </p:spTree>
    <p:extLst>
      <p:ext uri="{BB962C8B-B14F-4D97-AF65-F5344CB8AC3E}">
        <p14:creationId xmlns:p14="http://schemas.microsoft.com/office/powerpoint/2010/main" val="22682738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Se connecter au service en ligne Orientation</a:t>
            </a:r>
            <a:endParaRPr lang="fr-FR" sz="2000" dirty="0">
              <a:solidFill>
                <a:srgbClr val="475E9F"/>
              </a:solidFill>
              <a:latin typeface="Marianne" panose="02000000000000000000" pitchFamily="2" charset="0"/>
            </a:endParaRPr>
          </a:p>
        </p:txBody>
      </p:sp>
      <p:sp>
        <p:nvSpPr>
          <p:cNvPr id="9" name="Titre 8"/>
          <p:cNvSpPr>
            <a:spLocks noGrp="1"/>
          </p:cNvSpPr>
          <p:nvPr>
            <p:ph type="title"/>
          </p:nvPr>
        </p:nvSpPr>
        <p:spPr>
          <a:xfrm>
            <a:off x="1043608" y="1484784"/>
            <a:ext cx="7462232"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Sur la page d’accueil de Scolarité </a:t>
            </a:r>
            <a:r>
              <a:rPr lang="fr-FR" sz="1800" dirty="0" smtClean="0">
                <a:solidFill>
                  <a:srgbClr val="31849B"/>
                </a:solidFill>
                <a:latin typeface="Marianne" panose="02000000000000000000" pitchFamily="2" charset="0"/>
              </a:rPr>
              <a:t>services, </a:t>
            </a:r>
            <a:r>
              <a:rPr lang="fr-FR" sz="1800" dirty="0">
                <a:solidFill>
                  <a:srgbClr val="31849B"/>
                </a:solidFill>
                <a:latin typeface="Marianne" panose="02000000000000000000" pitchFamily="2" charset="0"/>
              </a:rPr>
              <a:t>je clique sur Orientation à partir de la date indiquée par le chef d’établissement.</a:t>
            </a:r>
            <a:br>
              <a:rPr lang="fr-FR" sz="1800" dirty="0">
                <a:solidFill>
                  <a:srgbClr val="31849B"/>
                </a:solidFill>
                <a:latin typeface="Marianne" panose="02000000000000000000" pitchFamily="2" charset="0"/>
              </a:rPr>
            </a:br>
            <a:endParaRPr lang="fr-FR" sz="1800" dirty="0">
              <a:solidFill>
                <a:srgbClr val="31849B"/>
              </a:solidFill>
              <a:latin typeface="Marianne" panose="02000000000000000000" pitchFamily="2" charset="0"/>
            </a:endParaRPr>
          </a:p>
        </p:txBody>
      </p:sp>
      <p:pic>
        <p:nvPicPr>
          <p:cNvPr id="2" name="Image 1"/>
          <p:cNvPicPr>
            <a:picLocks noChangeAspect="1"/>
          </p:cNvPicPr>
          <p:nvPr/>
        </p:nvPicPr>
        <p:blipFill>
          <a:blip r:embed="rId2"/>
          <a:stretch>
            <a:fillRect/>
          </a:stretch>
        </p:blipFill>
        <p:spPr>
          <a:xfrm>
            <a:off x="494140" y="1628800"/>
            <a:ext cx="7999251" cy="4464000"/>
          </a:xfrm>
          <a:prstGeom prst="rect">
            <a:avLst/>
          </a:prstGeom>
        </p:spPr>
      </p:pic>
    </p:spTree>
    <p:extLst>
      <p:ext uri="{BB962C8B-B14F-4D97-AF65-F5344CB8AC3E}">
        <p14:creationId xmlns:p14="http://schemas.microsoft.com/office/powerpoint/2010/main" val="15461223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smtClean="0">
                <a:solidFill>
                  <a:srgbClr val="475E9F"/>
                </a:solidFill>
                <a:latin typeface="Marianne" panose="02000000000000000000" pitchFamily="2" charset="0"/>
              </a:rPr>
              <a:t>2023-2024</a:t>
            </a:r>
            <a:endParaRPr lang="fr-FR" sz="800" cap="all" dirty="0">
              <a:solidFill>
                <a:srgbClr val="475E9F"/>
              </a:solidFill>
              <a:latin typeface="Marianne" panose="02000000000000000000" pitchFamily="2" charset="0"/>
            </a:endParaRPr>
          </a:p>
        </p:txBody>
      </p:sp>
      <p:sp>
        <p:nvSpPr>
          <p:cNvPr id="2" name="ZoneTexte 1"/>
          <p:cNvSpPr txBox="1"/>
          <p:nvPr/>
        </p:nvSpPr>
        <p:spPr>
          <a:xfrm>
            <a:off x="1" y="1412776"/>
            <a:ext cx="9143999" cy="552971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Demander sa voie d’orientation après la 3</a:t>
            </a:r>
            <a:r>
              <a:rPr lang="fr-FR" sz="3200" b="1" baseline="30000" dirty="0" smtClean="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pPr lvl="1"/>
            <a:endParaRPr lang="fr-FR" sz="2800" b="1" dirty="0">
              <a:solidFill>
                <a:schemeClr val="bg1"/>
              </a:solidFill>
              <a:latin typeface="Marianne" panose="02000000000000000000" pitchFamily="2" charset="0"/>
            </a:endParaRPr>
          </a:p>
          <a:p>
            <a:pPr lvl="1"/>
            <a:r>
              <a:rPr lang="fr-FR" sz="2400" b="1" i="1" dirty="0">
                <a:solidFill>
                  <a:schemeClr val="bg1"/>
                </a:solidFill>
                <a:latin typeface="Marianne" panose="02000000000000000000" pitchFamily="2" charset="0"/>
              </a:rPr>
              <a:t>Dialogue avec le conseil de classe</a:t>
            </a:r>
          </a:p>
          <a:p>
            <a:endParaRPr lang="fr-FR" sz="3200" b="1"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8119148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 Demander sa voie d’orientation après la 3</a:t>
            </a:r>
            <a:r>
              <a:rPr lang="fr-FR" sz="2000" baseline="30000" dirty="0" smtClean="0">
                <a:solidFill>
                  <a:srgbClr val="475E9F"/>
                </a:solidFill>
                <a:latin typeface="Marianne" panose="02000000000000000000" pitchFamily="2" charset="0"/>
              </a:rPr>
              <a:t>e</a:t>
            </a:r>
            <a:endParaRPr lang="fr-FR" sz="2000" dirty="0" smtClean="0">
              <a:solidFill>
                <a:srgbClr val="475E9F"/>
              </a:solidFill>
              <a:latin typeface="Marianne" panose="02000000000000000000" pitchFamily="2" charset="0"/>
            </a:endParaRPr>
          </a:p>
        </p:txBody>
      </p:sp>
      <p:sp>
        <p:nvSpPr>
          <p:cNvPr id="8" name="Titre 8"/>
          <p:cNvSpPr>
            <a:spLocks noGrp="1"/>
          </p:cNvSpPr>
          <p:nvPr>
            <p:ph type="title"/>
          </p:nvPr>
        </p:nvSpPr>
        <p:spPr>
          <a:xfrm>
            <a:off x="827584" y="1628800"/>
            <a:ext cx="7200800" cy="280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Un seul des représentants légaux de l’élève peut faire la saisie des intentions.</a:t>
            </a:r>
            <a:br>
              <a:rPr lang="fr-FR" sz="1800" dirty="0" smtClean="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
            </a:r>
            <a:br>
              <a:rPr lang="fr-FR" sz="1800" dirty="0" smtClean="0">
                <a:solidFill>
                  <a:srgbClr val="31849B"/>
                </a:solidFill>
                <a:latin typeface="Marianne" panose="02000000000000000000" pitchFamily="2" charset="0"/>
              </a:rPr>
            </a:b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L’accusé de réception des avis du conseil de classe pourra être fait indifféremment par l’un ou l’autre des représentants légaux.</a:t>
            </a:r>
            <a:br>
              <a:rPr lang="fr-FR" sz="1800" dirty="0" smtClean="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
            </a:r>
            <a:br>
              <a:rPr lang="fr-FR" sz="1800" dirty="0" smtClean="0">
                <a:solidFill>
                  <a:srgbClr val="31849B"/>
                </a:solidFill>
                <a:latin typeface="Marianne" panose="02000000000000000000" pitchFamily="2" charset="0"/>
              </a:rPr>
            </a:b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En cas de difficulté les responsables légaux peuvent s’adresser au chef d’établissement.</a:t>
            </a:r>
            <a:endParaRPr lang="fr-FR" sz="1800" dirty="0">
              <a:solidFill>
                <a:srgbClr val="31849B"/>
              </a:solidFill>
              <a:latin typeface="Marianne" panose="02000000000000000000" pitchFamily="2" charset="0"/>
            </a:endParaRPr>
          </a:p>
        </p:txBody>
      </p:sp>
    </p:spTree>
    <p:extLst>
      <p:ext uri="{BB962C8B-B14F-4D97-AF65-F5344CB8AC3E}">
        <p14:creationId xmlns:p14="http://schemas.microsoft.com/office/powerpoint/2010/main" val="16826013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 Demander sa voie d’orientation après la 3</a:t>
            </a:r>
            <a:r>
              <a:rPr lang="fr-FR" sz="2000" baseline="30000" dirty="0" smtClean="0">
                <a:solidFill>
                  <a:srgbClr val="475E9F"/>
                </a:solidFill>
                <a:latin typeface="Marianne" panose="02000000000000000000" pitchFamily="2" charset="0"/>
              </a:rPr>
              <a:t>e</a:t>
            </a:r>
            <a:endParaRPr lang="fr-FR" sz="2000" dirty="0" smtClean="0">
              <a:solidFill>
                <a:srgbClr val="475E9F"/>
              </a:solidFill>
              <a:latin typeface="Marianne" panose="02000000000000000000" pitchFamily="2" charset="0"/>
            </a:endParaRPr>
          </a:p>
        </p:txBody>
      </p:sp>
      <p:pic>
        <p:nvPicPr>
          <p:cNvPr id="7" name="Image 6"/>
          <p:cNvPicPr>
            <a:picLocks noChangeAspect="1"/>
          </p:cNvPicPr>
          <p:nvPr/>
        </p:nvPicPr>
        <p:blipFill>
          <a:blip r:embed="rId2"/>
          <a:stretch>
            <a:fillRect/>
          </a:stretch>
        </p:blipFill>
        <p:spPr>
          <a:xfrm>
            <a:off x="2123728" y="764704"/>
            <a:ext cx="6736369" cy="5400000"/>
          </a:xfrm>
          <a:prstGeom prst="rect">
            <a:avLst/>
          </a:prstGeom>
        </p:spPr>
      </p:pic>
      <p:sp>
        <p:nvSpPr>
          <p:cNvPr id="8" name="Titre 8"/>
          <p:cNvSpPr>
            <a:spLocks noGrp="1"/>
          </p:cNvSpPr>
          <p:nvPr>
            <p:ph type="title"/>
          </p:nvPr>
        </p:nvSpPr>
        <p:spPr>
          <a:xfrm>
            <a:off x="467544" y="4005064"/>
            <a:ext cx="3528392"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smtClean="0">
                <a:solidFill>
                  <a:srgbClr val="31849B"/>
                </a:solidFill>
                <a:latin typeface="Marianne" panose="02000000000000000000" pitchFamily="2" charset="0"/>
              </a:rPr>
              <a:t>Les étapes sont présentées avec des conseils </a:t>
            </a:r>
            <a:r>
              <a:rPr lang="fr-FR" sz="1800" dirty="0">
                <a:solidFill>
                  <a:srgbClr val="31849B"/>
                </a:solidFill>
                <a:latin typeface="Marianne" panose="02000000000000000000" pitchFamily="2" charset="0"/>
              </a:rPr>
              <a:t>pour s’informer et préparer son </a:t>
            </a:r>
            <a:r>
              <a:rPr lang="fr-FR" sz="1800" dirty="0" smtClean="0">
                <a:solidFill>
                  <a:srgbClr val="31849B"/>
                </a:solidFill>
                <a:latin typeface="Marianne" panose="02000000000000000000" pitchFamily="2" charset="0"/>
              </a:rPr>
              <a:t>projet d’orientation</a:t>
            </a:r>
            <a:br>
              <a:rPr lang="fr-FR" sz="1800" dirty="0" smtClean="0">
                <a:solidFill>
                  <a:srgbClr val="31849B"/>
                </a:solidFill>
                <a:latin typeface="Marianne" panose="02000000000000000000" pitchFamily="2" charset="0"/>
              </a:rPr>
            </a:b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endParaRPr lang="fr-FR" sz="1800" dirty="0">
              <a:solidFill>
                <a:srgbClr val="31849B"/>
              </a:solidFill>
              <a:latin typeface="Marianne" panose="02000000000000000000" pitchFamily="2" charset="0"/>
            </a:endParaRPr>
          </a:p>
        </p:txBody>
      </p:sp>
    </p:spTree>
    <p:extLst>
      <p:ext uri="{BB962C8B-B14F-4D97-AF65-F5344CB8AC3E}">
        <p14:creationId xmlns:p14="http://schemas.microsoft.com/office/powerpoint/2010/main" val="3856372670"/>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B279A5-87A2-445D-95C3-916EB9C5F0E3}">
  <ds:schemaRefs>
    <ds:schemaRef ds:uri="http://schemas.microsoft.com/sharepoint/v3"/>
    <ds:schemaRef ds:uri="http://purl.org/dc/dcmitype/"/>
    <ds:schemaRef ds:uri="http://purl.org/dc/terms/"/>
    <ds:schemaRef ds:uri="http://schemas.microsoft.com/office/2006/documentManagement/types"/>
    <ds:schemaRef ds:uri="http://schemas.microsoft.com/office/infopath/2007/PartnerControls"/>
    <ds:schemaRef ds:uri="http://schemas.microsoft.com/office/2006/metadata/properties"/>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03697583-1531-4773-AC5B-E1DFEC2B5F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747</TotalTime>
  <Words>254</Words>
  <Application>Microsoft Office PowerPoint</Application>
  <PresentationFormat>Affichage à l'écran (4:3)</PresentationFormat>
  <Paragraphs>109</Paragraphs>
  <Slides>16</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16</vt:i4>
      </vt:variant>
    </vt:vector>
  </HeadingPairs>
  <TitlesOfParts>
    <vt:vector size="19" baseType="lpstr">
      <vt:lpstr>Arial</vt:lpstr>
      <vt:lpstr>Marianne</vt:lpstr>
      <vt:lpstr>MINISTÈRIEL</vt:lpstr>
      <vt:lpstr>Présentation PowerPoint</vt:lpstr>
      <vt:lpstr>Présentation PowerPoint</vt:lpstr>
      <vt:lpstr> Le compte du représentant légal permet de faire les demandes d’orientation et de prendre connaissance de l’avis du conseil de classe.   Le compte de l’élève permet uniquement de lire les demandes indiquées et l’avis du conseil de classe.</vt:lpstr>
      <vt:lpstr>Connexion au portail Scolarité services avec mon compte EduConnect,  l’identifiant et le mot de passe  transmis par le chef d’établissement</vt:lpstr>
      <vt:lpstr>Accès aux services en ligne dans le menu Mes services</vt:lpstr>
      <vt:lpstr>Sur la page d’accueil de Scolarité services, je clique sur Orientation à partir de la date indiquée par le chef d’établissement. </vt:lpstr>
      <vt:lpstr>Présentation PowerPoint</vt:lpstr>
      <vt:lpstr> Un seul des représentants légaux de l’élève peut faire la saisie des intentions.   L’accusé de réception des avis du conseil de classe pourra être fait indifféremment par l’un ou l’autre des représentants légaux.   En cas de difficulté les responsables légaux peuvent s’adresser au chef d’établissement.</vt:lpstr>
      <vt:lpstr>Les étapes sont présentées avec des conseils pour s’informer et préparer son projet d’orientation  </vt:lpstr>
      <vt:lpstr>Le bouton + Ajouter une intention ouvre une pop-up qui permet la sélection d’une voie d’orientation</vt:lpstr>
      <vt:lpstr>La sélection d’une voie se fait dans l’ordre de préférence, il est possible de les modifier jusqu’à la fermeture du service en ligne Orientation à la date indiquée par le chef d’établissement. </vt:lpstr>
      <vt:lpstr>Présentation PowerPoint</vt:lpstr>
      <vt:lpstr>Le récapitulatif des demandes doit être validé pour être enregistré.</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pr</cp:lastModifiedBy>
  <cp:revision>85</cp:revision>
  <dcterms:created xsi:type="dcterms:W3CDTF">2020-03-05T15:21:24Z</dcterms:created>
  <dcterms:modified xsi:type="dcterms:W3CDTF">2024-01-08T11:16:00Z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